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Lst>
  <p:sldSz cx="18288000" cy="10287000"/>
  <p:notesSz cx="6858000" cy="9144000"/>
  <p:embeddedFontLst>
    <p:embeddedFont>
      <p:font typeface="Crimson Pro Bold" charset="1" panose="00000000000000000000"/>
      <p:regular r:id="rId13"/>
    </p:embeddedFont>
    <p:embeddedFont>
      <p:font typeface="Clear Sans" charset="1" panose="020B0503030202020304"/>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fonts/font13.fntdata" Type="http://schemas.openxmlformats.org/officeDocument/2006/relationships/font"/><Relationship Id="rId14" Target="fonts/font14.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solsticehc.com" TargetMode="External" Type="http://schemas.openxmlformats.org/officeDocument/2006/relationships/hyperlink"/><Relationship Id="rId3" Target="../media/image7.png" Type="http://schemas.openxmlformats.org/officeDocument/2006/relationships/image"/><Relationship Id="rId4" Target="../media/image8.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71999" y="2070094"/>
            <a:ext cx="7908899" cy="6146813"/>
          </a:xfrm>
          <a:custGeom>
            <a:avLst/>
            <a:gdLst/>
            <a:ahLst/>
            <a:cxnLst/>
            <a:rect r="r" b="b" t="t" l="l"/>
            <a:pathLst>
              <a:path h="6146813" w="7908899">
                <a:moveTo>
                  <a:pt x="0" y="0"/>
                </a:moveTo>
                <a:lnTo>
                  <a:pt x="7908899" y="0"/>
                </a:lnTo>
                <a:lnTo>
                  <a:pt x="7908899" y="6146812"/>
                </a:lnTo>
                <a:lnTo>
                  <a:pt x="0" y="6146812"/>
                </a:lnTo>
                <a:lnTo>
                  <a:pt x="0" y="0"/>
                </a:lnTo>
                <a:close/>
              </a:path>
            </a:pathLst>
          </a:custGeom>
          <a:blipFill>
            <a:blip r:embed="rId2"/>
            <a:stretch>
              <a:fillRect l="0" t="0" r="0" b="0"/>
            </a:stretch>
          </a:blipFill>
        </p:spPr>
      </p:sp>
      <p:sp>
        <p:nvSpPr>
          <p:cNvPr name="TextBox 3" id="3"/>
          <p:cNvSpPr txBox="true"/>
          <p:nvPr/>
        </p:nvSpPr>
        <p:spPr>
          <a:xfrm rot="0">
            <a:off x="8180898" y="1019175"/>
            <a:ext cx="10059054" cy="2447776"/>
          </a:xfrm>
          <a:prstGeom prst="rect">
            <a:avLst/>
          </a:prstGeom>
        </p:spPr>
        <p:txBody>
          <a:bodyPr anchor="t" rtlCol="false" tIns="0" lIns="0" bIns="0" rIns="0">
            <a:spAutoFit/>
          </a:bodyPr>
          <a:lstStyle/>
          <a:p>
            <a:pPr algn="l" marL="0" indent="0" lvl="0">
              <a:lnSpc>
                <a:spcPts val="9600"/>
              </a:lnSpc>
            </a:pPr>
            <a:r>
              <a:rPr lang="en-US" b="true" sz="8000">
                <a:solidFill>
                  <a:srgbClr val="032F44"/>
                </a:solidFill>
                <a:latin typeface="Crimson Pro Bold"/>
                <a:ea typeface="Crimson Pro Bold"/>
                <a:cs typeface="Crimson Pro Bold"/>
                <a:sym typeface="Crimson Pro Bold"/>
              </a:rPr>
              <a:t>Solstice Medical </a:t>
            </a:r>
          </a:p>
          <a:p>
            <a:pPr algn="l" marL="0" indent="0" lvl="0">
              <a:lnSpc>
                <a:spcPts val="9600"/>
              </a:lnSpc>
            </a:pPr>
            <a:r>
              <a:rPr lang="en-US" b="true" sz="8000">
                <a:solidFill>
                  <a:srgbClr val="032F44"/>
                </a:solidFill>
                <a:latin typeface="Crimson Pro Bold"/>
                <a:ea typeface="Crimson Pro Bold"/>
                <a:cs typeface="Crimson Pro Bold"/>
                <a:sym typeface="Crimson Pro Bold"/>
              </a:rPr>
              <a:t>Group</a:t>
            </a:r>
          </a:p>
        </p:txBody>
      </p:sp>
      <p:sp>
        <p:nvSpPr>
          <p:cNvPr name="TextBox 4" id="4"/>
          <p:cNvSpPr txBox="true"/>
          <p:nvPr/>
        </p:nvSpPr>
        <p:spPr>
          <a:xfrm rot="0">
            <a:off x="8302149" y="7465229"/>
            <a:ext cx="7767627" cy="751677"/>
          </a:xfrm>
          <a:prstGeom prst="rect">
            <a:avLst/>
          </a:prstGeom>
        </p:spPr>
        <p:txBody>
          <a:bodyPr anchor="t" rtlCol="false" tIns="0" lIns="0" bIns="0" rIns="0">
            <a:spAutoFit/>
          </a:bodyPr>
          <a:lstStyle/>
          <a:p>
            <a:pPr algn="l" marL="0" indent="0" lvl="0">
              <a:lnSpc>
                <a:spcPts val="3021"/>
              </a:lnSpc>
            </a:pPr>
            <a:r>
              <a:rPr lang="en-US" sz="2324" spc="232">
                <a:solidFill>
                  <a:srgbClr val="032F44"/>
                </a:solidFill>
                <a:latin typeface="Clear Sans"/>
                <a:ea typeface="Clear Sans"/>
                <a:cs typeface="Clear Sans"/>
                <a:sym typeface="Clear Sans"/>
              </a:rPr>
              <a:t>PALLIATIVE MEDICINE &amp; WOUND CARE CLINIC + HOME HEALTH, HOSPICE AND PALLIATIVE CARE</a:t>
            </a:r>
          </a:p>
        </p:txBody>
      </p:sp>
      <p:sp>
        <p:nvSpPr>
          <p:cNvPr name="AutoShape 5" id="5"/>
          <p:cNvSpPr/>
          <p:nvPr/>
        </p:nvSpPr>
        <p:spPr>
          <a:xfrm>
            <a:off x="8180898" y="7096371"/>
            <a:ext cx="8384422" cy="0"/>
          </a:xfrm>
          <a:prstGeom prst="line">
            <a:avLst/>
          </a:prstGeom>
          <a:ln cap="flat" w="104775">
            <a:solidFill>
              <a:srgbClr val="FFE3B3"/>
            </a:solidFill>
            <a:prstDash val="solid"/>
            <a:headEnd type="none" len="sm" w="sm"/>
            <a:tailEnd type="none" len="sm" w="sm"/>
          </a:ln>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10129516" y="9225828"/>
            <a:ext cx="7129784" cy="32472"/>
          </a:xfrm>
          <a:prstGeom prst="rect">
            <a:avLst/>
          </a:prstGeom>
          <a:solidFill>
            <a:srgbClr val="E8E8E8"/>
          </a:solidFill>
        </p:spPr>
      </p:sp>
      <p:sp>
        <p:nvSpPr>
          <p:cNvPr name="Freeform 3" id="3"/>
          <p:cNvSpPr/>
          <p:nvPr/>
        </p:nvSpPr>
        <p:spPr>
          <a:xfrm flipH="false" flipV="false" rot="0">
            <a:off x="271999" y="271999"/>
            <a:ext cx="7908899" cy="9743002"/>
          </a:xfrm>
          <a:custGeom>
            <a:avLst/>
            <a:gdLst/>
            <a:ahLst/>
            <a:cxnLst/>
            <a:rect r="r" b="b" t="t" l="l"/>
            <a:pathLst>
              <a:path h="9743002" w="7908899">
                <a:moveTo>
                  <a:pt x="0" y="0"/>
                </a:moveTo>
                <a:lnTo>
                  <a:pt x="7908899" y="0"/>
                </a:lnTo>
                <a:lnTo>
                  <a:pt x="7908899" y="9743002"/>
                </a:lnTo>
                <a:lnTo>
                  <a:pt x="0" y="9743002"/>
                </a:lnTo>
                <a:lnTo>
                  <a:pt x="0" y="0"/>
                </a:lnTo>
                <a:close/>
              </a:path>
            </a:pathLst>
          </a:custGeom>
          <a:blipFill>
            <a:blip r:embed="rId2"/>
            <a:stretch>
              <a:fillRect l="-47000" t="0" r="-47000" b="0"/>
            </a:stretch>
          </a:blipFill>
        </p:spPr>
      </p:sp>
      <p:grpSp>
        <p:nvGrpSpPr>
          <p:cNvPr name="Group 4" id="4"/>
          <p:cNvGrpSpPr/>
          <p:nvPr/>
        </p:nvGrpSpPr>
        <p:grpSpPr>
          <a:xfrm rot="0">
            <a:off x="9256123" y="1478482"/>
            <a:ext cx="9148232" cy="6840179"/>
            <a:chOff x="0" y="0"/>
            <a:chExt cx="12197642" cy="9120239"/>
          </a:xfrm>
        </p:grpSpPr>
        <p:sp>
          <p:nvSpPr>
            <p:cNvPr name="TextBox 5" id="5"/>
            <p:cNvSpPr txBox="true"/>
            <p:nvPr/>
          </p:nvSpPr>
          <p:spPr>
            <a:xfrm rot="0">
              <a:off x="176395" y="-19050"/>
              <a:ext cx="11300329" cy="3676650"/>
            </a:xfrm>
            <a:prstGeom prst="rect">
              <a:avLst/>
            </a:prstGeom>
          </p:spPr>
          <p:txBody>
            <a:bodyPr anchor="t" rtlCol="false" tIns="0" lIns="0" bIns="0" rIns="0">
              <a:spAutoFit/>
            </a:bodyPr>
            <a:lstStyle/>
            <a:p>
              <a:pPr algn="l" marL="0" indent="0" lvl="0">
                <a:lnSpc>
                  <a:spcPts val="7200"/>
                </a:lnSpc>
              </a:pPr>
              <a:r>
                <a:rPr lang="en-US" b="true" sz="6000">
                  <a:solidFill>
                    <a:srgbClr val="032F44"/>
                  </a:solidFill>
                  <a:latin typeface="Crimson Pro Bold"/>
                  <a:ea typeface="Crimson Pro Bold"/>
                  <a:cs typeface="Crimson Pro Bold"/>
                  <a:sym typeface="Crimson Pro Bold"/>
                </a:rPr>
                <a:t>Home Wound Care Services Salt Lake City</a:t>
              </a:r>
            </a:p>
            <a:p>
              <a:pPr algn="l" marL="0" indent="0" lvl="0">
                <a:lnSpc>
                  <a:spcPts val="7200"/>
                </a:lnSpc>
              </a:pPr>
            </a:p>
          </p:txBody>
        </p:sp>
        <p:sp>
          <p:nvSpPr>
            <p:cNvPr name="TextBox 6" id="6"/>
            <p:cNvSpPr txBox="true"/>
            <p:nvPr/>
          </p:nvSpPr>
          <p:spPr>
            <a:xfrm rot="0">
              <a:off x="176395" y="4872089"/>
              <a:ext cx="11300329" cy="4248150"/>
            </a:xfrm>
            <a:prstGeom prst="rect">
              <a:avLst/>
            </a:prstGeom>
          </p:spPr>
          <p:txBody>
            <a:bodyPr anchor="t" rtlCol="false" tIns="0" lIns="0" bIns="0" rIns="0">
              <a:spAutoFit/>
            </a:bodyPr>
            <a:lstStyle/>
            <a:p>
              <a:pPr algn="l" marL="0" indent="0" lvl="0">
                <a:lnSpc>
                  <a:spcPts val="3656"/>
                </a:lnSpc>
              </a:pPr>
              <a:r>
                <a:rPr lang="en-US" sz="2812" spc="56">
                  <a:solidFill>
                    <a:srgbClr val="032F44"/>
                  </a:solidFill>
                  <a:latin typeface="Clear Sans"/>
                  <a:ea typeface="Clear Sans"/>
                  <a:cs typeface="Clear Sans"/>
                  <a:sym typeface="Clear Sans"/>
                </a:rPr>
                <a:t>Struggling to access professional home wound care services in Salt Lake City? Solstice ensures you receive the highest level of care right at home. Our skilled nurses specialize in advanced wound treatments to promote healing while prioritizing your comfort and recovery. Let us support you on your journey to better health.</a:t>
              </a:r>
            </a:p>
          </p:txBody>
        </p:sp>
        <p:sp>
          <p:nvSpPr>
            <p:cNvPr name="AutoShape 7" id="7"/>
            <p:cNvSpPr/>
            <p:nvPr/>
          </p:nvSpPr>
          <p:spPr>
            <a:xfrm>
              <a:off x="0" y="4078653"/>
              <a:ext cx="12197642" cy="0"/>
            </a:xfrm>
            <a:prstGeom prst="line">
              <a:avLst/>
            </a:prstGeom>
            <a:ln cap="flat" w="139700">
              <a:solidFill>
                <a:srgbClr val="000000"/>
              </a:solidFill>
              <a:prstDash val="solid"/>
              <a:headEnd type="none" len="sm" w="sm"/>
              <a:tailEnd type="none" len="sm" w="sm"/>
            </a:ln>
          </p:spPr>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10129516" y="9225828"/>
            <a:ext cx="7129784" cy="32472"/>
          </a:xfrm>
          <a:prstGeom prst="rect">
            <a:avLst/>
          </a:prstGeom>
          <a:solidFill>
            <a:srgbClr val="E8E8E8"/>
          </a:solidFill>
        </p:spPr>
      </p:sp>
      <p:sp>
        <p:nvSpPr>
          <p:cNvPr name="Freeform 3" id="3"/>
          <p:cNvSpPr/>
          <p:nvPr/>
        </p:nvSpPr>
        <p:spPr>
          <a:xfrm flipH="false" flipV="false" rot="0">
            <a:off x="271999" y="271999"/>
            <a:ext cx="10138099" cy="9743002"/>
          </a:xfrm>
          <a:custGeom>
            <a:avLst/>
            <a:gdLst/>
            <a:ahLst/>
            <a:cxnLst/>
            <a:rect r="r" b="b" t="t" l="l"/>
            <a:pathLst>
              <a:path h="9743002" w="10138099">
                <a:moveTo>
                  <a:pt x="0" y="0"/>
                </a:moveTo>
                <a:lnTo>
                  <a:pt x="10138099" y="0"/>
                </a:lnTo>
                <a:lnTo>
                  <a:pt x="10138099" y="9743002"/>
                </a:lnTo>
                <a:lnTo>
                  <a:pt x="0" y="9743002"/>
                </a:lnTo>
                <a:lnTo>
                  <a:pt x="0" y="0"/>
                </a:lnTo>
                <a:close/>
              </a:path>
            </a:pathLst>
          </a:custGeom>
          <a:blipFill>
            <a:blip r:embed="rId2"/>
            <a:stretch>
              <a:fillRect l="-5798" t="0" r="-5798" b="0"/>
            </a:stretch>
          </a:blipFill>
        </p:spPr>
      </p:sp>
      <p:grpSp>
        <p:nvGrpSpPr>
          <p:cNvPr name="Group 4" id="4"/>
          <p:cNvGrpSpPr/>
          <p:nvPr/>
        </p:nvGrpSpPr>
        <p:grpSpPr>
          <a:xfrm rot="0">
            <a:off x="11264586" y="571500"/>
            <a:ext cx="5808095" cy="6475163"/>
            <a:chOff x="0" y="0"/>
            <a:chExt cx="7744127" cy="8633551"/>
          </a:xfrm>
        </p:grpSpPr>
        <p:sp>
          <p:nvSpPr>
            <p:cNvPr name="TextBox 5" id="5"/>
            <p:cNvSpPr txBox="true"/>
            <p:nvPr/>
          </p:nvSpPr>
          <p:spPr>
            <a:xfrm rot="0">
              <a:off x="261282" y="-19050"/>
              <a:ext cx="7406645" cy="4895850"/>
            </a:xfrm>
            <a:prstGeom prst="rect">
              <a:avLst/>
            </a:prstGeom>
          </p:spPr>
          <p:txBody>
            <a:bodyPr anchor="t" rtlCol="false" tIns="0" lIns="0" bIns="0" rIns="0">
              <a:spAutoFit/>
            </a:bodyPr>
            <a:lstStyle/>
            <a:p>
              <a:pPr algn="l" marL="0" indent="0" lvl="0">
                <a:lnSpc>
                  <a:spcPts val="7200"/>
                </a:lnSpc>
              </a:pPr>
              <a:r>
                <a:rPr lang="en-US" b="true" sz="6000">
                  <a:solidFill>
                    <a:srgbClr val="032F44"/>
                  </a:solidFill>
                  <a:latin typeface="Crimson Pro Bold"/>
                  <a:ea typeface="Crimson Pro Bold"/>
                  <a:cs typeface="Crimson Pro Bold"/>
                  <a:sym typeface="Crimson Pro Bold"/>
                </a:rPr>
                <a:t>Wound Care Center Salt Lake City</a:t>
              </a:r>
            </a:p>
            <a:p>
              <a:pPr algn="l" marL="0" indent="0" lvl="0">
                <a:lnSpc>
                  <a:spcPts val="7200"/>
                </a:lnSpc>
              </a:pPr>
            </a:p>
          </p:txBody>
        </p:sp>
        <p:sp>
          <p:nvSpPr>
            <p:cNvPr name="TextBox 6" id="6"/>
            <p:cNvSpPr txBox="true"/>
            <p:nvPr/>
          </p:nvSpPr>
          <p:spPr>
            <a:xfrm rot="0">
              <a:off x="261282" y="5898430"/>
              <a:ext cx="7406645" cy="2735121"/>
            </a:xfrm>
            <a:prstGeom prst="rect">
              <a:avLst/>
            </a:prstGeom>
          </p:spPr>
          <p:txBody>
            <a:bodyPr anchor="t" rtlCol="false" tIns="0" lIns="0" bIns="0" rIns="0">
              <a:spAutoFit/>
            </a:bodyPr>
            <a:lstStyle/>
            <a:p>
              <a:pPr algn="l" marL="0" indent="0" lvl="0">
                <a:lnSpc>
                  <a:spcPts val="2379"/>
                </a:lnSpc>
              </a:pPr>
              <a:r>
                <a:rPr lang="en-US" sz="1830" spc="36">
                  <a:solidFill>
                    <a:srgbClr val="032F44"/>
                  </a:solidFill>
                  <a:latin typeface="Clear Sans"/>
                  <a:ea typeface="Clear Sans"/>
                  <a:cs typeface="Clear Sans"/>
                  <a:sym typeface="Clear Sans"/>
                </a:rPr>
                <a:t>Looking for expert wound care in Salt Lake City? Solstice’s wound care center offers specialized treatments tailored to your needs. Our team focuses on effective healing and preventing complications, providing a supportive environment where your care is our priority. Count on us for advanced care and personalized attention.</a:t>
              </a:r>
            </a:p>
          </p:txBody>
        </p:sp>
        <p:sp>
          <p:nvSpPr>
            <p:cNvPr name="AutoShape 7" id="7"/>
            <p:cNvSpPr/>
            <p:nvPr/>
          </p:nvSpPr>
          <p:spPr>
            <a:xfrm>
              <a:off x="0" y="5344449"/>
              <a:ext cx="7744127" cy="0"/>
            </a:xfrm>
            <a:prstGeom prst="line">
              <a:avLst/>
            </a:prstGeom>
            <a:ln cap="flat" w="139700">
              <a:solidFill>
                <a:srgbClr val="CCC0B6"/>
              </a:solidFill>
              <a:prstDash val="solid"/>
              <a:headEnd type="none" len="sm" w="sm"/>
              <a:tailEnd type="none" len="sm" w="sm"/>
            </a:ln>
          </p:spPr>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10129516" y="9225828"/>
            <a:ext cx="7129784" cy="32472"/>
          </a:xfrm>
          <a:prstGeom prst="rect">
            <a:avLst/>
          </a:prstGeom>
          <a:solidFill>
            <a:srgbClr val="E8E8E8"/>
          </a:solidFill>
        </p:spPr>
      </p:sp>
      <p:sp>
        <p:nvSpPr>
          <p:cNvPr name="Freeform 3" id="3"/>
          <p:cNvSpPr/>
          <p:nvPr/>
        </p:nvSpPr>
        <p:spPr>
          <a:xfrm flipH="false" flipV="false" rot="0">
            <a:off x="271999" y="271999"/>
            <a:ext cx="7908899" cy="9743002"/>
          </a:xfrm>
          <a:custGeom>
            <a:avLst/>
            <a:gdLst/>
            <a:ahLst/>
            <a:cxnLst/>
            <a:rect r="r" b="b" t="t" l="l"/>
            <a:pathLst>
              <a:path h="9743002" w="7908899">
                <a:moveTo>
                  <a:pt x="0" y="0"/>
                </a:moveTo>
                <a:lnTo>
                  <a:pt x="7908899" y="0"/>
                </a:lnTo>
                <a:lnTo>
                  <a:pt x="7908899" y="9743002"/>
                </a:lnTo>
                <a:lnTo>
                  <a:pt x="0" y="9743002"/>
                </a:lnTo>
                <a:lnTo>
                  <a:pt x="0" y="0"/>
                </a:lnTo>
                <a:close/>
              </a:path>
            </a:pathLst>
          </a:custGeom>
          <a:blipFill>
            <a:blip r:embed="rId2"/>
            <a:stretch>
              <a:fillRect l="-43326" t="0" r="-43326" b="0"/>
            </a:stretch>
          </a:blipFill>
        </p:spPr>
      </p:sp>
      <p:grpSp>
        <p:nvGrpSpPr>
          <p:cNvPr name="Group 4" id="4"/>
          <p:cNvGrpSpPr/>
          <p:nvPr/>
        </p:nvGrpSpPr>
        <p:grpSpPr>
          <a:xfrm rot="0">
            <a:off x="9304877" y="1139004"/>
            <a:ext cx="8384422" cy="6480137"/>
            <a:chOff x="0" y="0"/>
            <a:chExt cx="11179230" cy="8640183"/>
          </a:xfrm>
        </p:grpSpPr>
        <p:sp>
          <p:nvSpPr>
            <p:cNvPr name="TextBox 5" id="5"/>
            <p:cNvSpPr txBox="true"/>
            <p:nvPr/>
          </p:nvSpPr>
          <p:spPr>
            <a:xfrm rot="0">
              <a:off x="161667" y="-19050"/>
              <a:ext cx="10356836" cy="3676650"/>
            </a:xfrm>
            <a:prstGeom prst="rect">
              <a:avLst/>
            </a:prstGeom>
          </p:spPr>
          <p:txBody>
            <a:bodyPr anchor="t" rtlCol="false" tIns="0" lIns="0" bIns="0" rIns="0">
              <a:spAutoFit/>
            </a:bodyPr>
            <a:lstStyle/>
            <a:p>
              <a:pPr algn="l" marL="0" indent="0" lvl="0">
                <a:lnSpc>
                  <a:spcPts val="7200"/>
                </a:lnSpc>
              </a:pPr>
              <a:r>
                <a:rPr lang="en-US" b="true" sz="6000">
                  <a:solidFill>
                    <a:srgbClr val="032F44"/>
                  </a:solidFill>
                  <a:latin typeface="Crimson Pro Bold"/>
                  <a:ea typeface="Crimson Pro Bold"/>
                  <a:cs typeface="Crimson Pro Bold"/>
                  <a:sym typeface="Crimson Pro Bold"/>
                </a:rPr>
                <a:t>Outpatient Wound Care Clinic Utah</a:t>
              </a:r>
            </a:p>
            <a:p>
              <a:pPr algn="l" marL="0" indent="0" lvl="0">
                <a:lnSpc>
                  <a:spcPts val="7200"/>
                </a:lnSpc>
              </a:pPr>
            </a:p>
          </p:txBody>
        </p:sp>
        <p:sp>
          <p:nvSpPr>
            <p:cNvPr name="TextBox 6" id="6"/>
            <p:cNvSpPr txBox="true"/>
            <p:nvPr/>
          </p:nvSpPr>
          <p:spPr>
            <a:xfrm rot="0">
              <a:off x="161667" y="4567289"/>
              <a:ext cx="10356836" cy="4072894"/>
            </a:xfrm>
            <a:prstGeom prst="rect">
              <a:avLst/>
            </a:prstGeom>
          </p:spPr>
          <p:txBody>
            <a:bodyPr anchor="t" rtlCol="false" tIns="0" lIns="0" bIns="0" rIns="0">
              <a:spAutoFit/>
            </a:bodyPr>
            <a:lstStyle/>
            <a:p>
              <a:pPr algn="l" marL="0" indent="0" lvl="0">
                <a:lnSpc>
                  <a:spcPts val="3514"/>
                </a:lnSpc>
              </a:pPr>
              <a:r>
                <a:rPr lang="en-US" sz="2703" spc="54">
                  <a:solidFill>
                    <a:srgbClr val="032F44"/>
                  </a:solidFill>
                  <a:latin typeface="Clear Sans"/>
                  <a:ea typeface="Clear Sans"/>
                  <a:cs typeface="Clear Sans"/>
                  <a:sym typeface="Clear Sans"/>
                </a:rPr>
                <a:t>Searching for an outpatient wound care clinic in Utah? Solstice provides specialized treatments to manage wounds effectively. Our expert team is committed to helping you heal faster, using advanced techniques and personalized care plans. Let us support your recovery with professional care designed for your needs.</a:t>
              </a:r>
            </a:p>
          </p:txBody>
        </p:sp>
        <p:sp>
          <p:nvSpPr>
            <p:cNvPr name="AutoShape 7" id="7"/>
            <p:cNvSpPr/>
            <p:nvPr/>
          </p:nvSpPr>
          <p:spPr>
            <a:xfrm>
              <a:off x="0" y="4078653"/>
              <a:ext cx="11179230" cy="0"/>
            </a:xfrm>
            <a:prstGeom prst="line">
              <a:avLst/>
            </a:prstGeom>
            <a:ln cap="flat" w="139700">
              <a:solidFill>
                <a:srgbClr val="5A96CD"/>
              </a:solidFill>
              <a:prstDash val="solid"/>
              <a:headEnd type="none" len="sm" w="sm"/>
              <a:tailEnd type="none" len="sm" w="sm"/>
            </a:ln>
          </p:spPr>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10129516" y="9225828"/>
            <a:ext cx="7129784" cy="32472"/>
          </a:xfrm>
          <a:prstGeom prst="rect">
            <a:avLst/>
          </a:prstGeom>
          <a:solidFill>
            <a:srgbClr val="E8E8E8"/>
          </a:solidFill>
        </p:spPr>
      </p:sp>
      <p:sp>
        <p:nvSpPr>
          <p:cNvPr name="Freeform 3" id="3"/>
          <p:cNvSpPr/>
          <p:nvPr/>
        </p:nvSpPr>
        <p:spPr>
          <a:xfrm flipH="false" flipV="false" rot="0">
            <a:off x="271999" y="271999"/>
            <a:ext cx="10138099" cy="9743002"/>
          </a:xfrm>
          <a:custGeom>
            <a:avLst/>
            <a:gdLst/>
            <a:ahLst/>
            <a:cxnLst/>
            <a:rect r="r" b="b" t="t" l="l"/>
            <a:pathLst>
              <a:path h="9743002" w="10138099">
                <a:moveTo>
                  <a:pt x="0" y="0"/>
                </a:moveTo>
                <a:lnTo>
                  <a:pt x="10138099" y="0"/>
                </a:lnTo>
                <a:lnTo>
                  <a:pt x="10138099" y="9743002"/>
                </a:lnTo>
                <a:lnTo>
                  <a:pt x="0" y="9743002"/>
                </a:lnTo>
                <a:lnTo>
                  <a:pt x="0" y="0"/>
                </a:lnTo>
                <a:close/>
              </a:path>
            </a:pathLst>
          </a:custGeom>
          <a:blipFill>
            <a:blip r:embed="rId2"/>
            <a:stretch>
              <a:fillRect l="-22805" t="0" r="-22805" b="0"/>
            </a:stretch>
          </a:blipFill>
        </p:spPr>
      </p:sp>
      <p:grpSp>
        <p:nvGrpSpPr>
          <p:cNvPr name="Group 4" id="4"/>
          <p:cNvGrpSpPr/>
          <p:nvPr/>
        </p:nvGrpSpPr>
        <p:grpSpPr>
          <a:xfrm rot="0">
            <a:off x="11451205" y="363450"/>
            <a:ext cx="5808095" cy="8237912"/>
            <a:chOff x="0" y="0"/>
            <a:chExt cx="7744127" cy="10983883"/>
          </a:xfrm>
        </p:grpSpPr>
        <p:sp>
          <p:nvSpPr>
            <p:cNvPr name="TextBox 5" id="5"/>
            <p:cNvSpPr txBox="true"/>
            <p:nvPr/>
          </p:nvSpPr>
          <p:spPr>
            <a:xfrm rot="0">
              <a:off x="261282" y="-19050"/>
              <a:ext cx="7406645" cy="7334250"/>
            </a:xfrm>
            <a:prstGeom prst="rect">
              <a:avLst/>
            </a:prstGeom>
          </p:spPr>
          <p:txBody>
            <a:bodyPr anchor="t" rtlCol="false" tIns="0" lIns="0" bIns="0" rIns="0">
              <a:spAutoFit/>
            </a:bodyPr>
            <a:lstStyle/>
            <a:p>
              <a:pPr algn="l" marL="0" indent="0" lvl="0">
                <a:lnSpc>
                  <a:spcPts val="7200"/>
                </a:lnSpc>
              </a:pPr>
              <a:r>
                <a:rPr lang="en-US" b="true" sz="6000">
                  <a:solidFill>
                    <a:srgbClr val="032F44"/>
                  </a:solidFill>
                  <a:latin typeface="Crimson Pro Bold"/>
                  <a:ea typeface="Crimson Pro Bold"/>
                  <a:cs typeface="Crimson Pro Bold"/>
                  <a:sym typeface="Crimson Pro Bold"/>
                </a:rPr>
                <a:t>Home Palliative Care Services Salt Lake City</a:t>
              </a:r>
            </a:p>
            <a:p>
              <a:pPr algn="l" marL="0" indent="0" lvl="0">
                <a:lnSpc>
                  <a:spcPts val="7200"/>
                </a:lnSpc>
              </a:pPr>
            </a:p>
            <a:p>
              <a:pPr algn="l" marL="0" indent="0" lvl="0">
                <a:lnSpc>
                  <a:spcPts val="7200"/>
                </a:lnSpc>
              </a:pPr>
            </a:p>
            <a:p>
              <a:pPr algn="l" marL="0" indent="0" lvl="0">
                <a:lnSpc>
                  <a:spcPts val="7200"/>
                </a:lnSpc>
              </a:pPr>
            </a:p>
          </p:txBody>
        </p:sp>
        <p:sp>
          <p:nvSpPr>
            <p:cNvPr name="TextBox 6" id="6"/>
            <p:cNvSpPr txBox="true"/>
            <p:nvPr/>
          </p:nvSpPr>
          <p:spPr>
            <a:xfrm rot="0">
              <a:off x="261282" y="8327305"/>
              <a:ext cx="7406645" cy="2656578"/>
            </a:xfrm>
            <a:prstGeom prst="rect">
              <a:avLst/>
            </a:prstGeom>
          </p:spPr>
          <p:txBody>
            <a:bodyPr anchor="t" rtlCol="false" tIns="0" lIns="0" bIns="0" rIns="0">
              <a:spAutoFit/>
            </a:bodyPr>
            <a:lstStyle/>
            <a:p>
              <a:pPr algn="l" marL="0" indent="0" lvl="0">
                <a:lnSpc>
                  <a:spcPts val="2262"/>
                </a:lnSpc>
              </a:pPr>
              <a:r>
                <a:rPr lang="en-US" sz="1740" spc="34">
                  <a:solidFill>
                    <a:srgbClr val="032F44"/>
                  </a:solidFill>
                  <a:latin typeface="Clear Sans"/>
                  <a:ea typeface="Clear Sans"/>
                  <a:cs typeface="Clear Sans"/>
                  <a:sym typeface="Clear Sans"/>
                </a:rPr>
                <a:t>Facing challenges in finding home palliative care services in Salt Lake City? Solstice delivers expert care focused on comfort and dignity. Our team provides physical, emotional, and spiritual support tailored to your needs, ensuring you or your loved one receives compassionate care in a familiar, supportive environment.</a:t>
              </a:r>
            </a:p>
          </p:txBody>
        </p:sp>
        <p:sp>
          <p:nvSpPr>
            <p:cNvPr name="AutoShape 7" id="7"/>
            <p:cNvSpPr/>
            <p:nvPr/>
          </p:nvSpPr>
          <p:spPr>
            <a:xfrm>
              <a:off x="0" y="7782849"/>
              <a:ext cx="7744127" cy="0"/>
            </a:xfrm>
            <a:prstGeom prst="line">
              <a:avLst/>
            </a:prstGeom>
            <a:ln cap="flat" w="139700">
              <a:solidFill>
                <a:srgbClr val="AD8F61"/>
              </a:solidFill>
              <a:prstDash val="solid"/>
              <a:headEnd type="none" len="sm" w="sm"/>
              <a:tailEnd type="none" len="sm" w="sm"/>
            </a:ln>
          </p:spPr>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3163540"/>
            <a:ext cx="10584802" cy="6318164"/>
          </a:xfrm>
          <a:custGeom>
            <a:avLst/>
            <a:gdLst/>
            <a:ahLst/>
            <a:cxnLst/>
            <a:rect r="r" b="b" t="t" l="l"/>
            <a:pathLst>
              <a:path h="6318164" w="10584802">
                <a:moveTo>
                  <a:pt x="0" y="0"/>
                </a:moveTo>
                <a:lnTo>
                  <a:pt x="10584802" y="0"/>
                </a:lnTo>
                <a:lnTo>
                  <a:pt x="10584802" y="6318164"/>
                </a:lnTo>
                <a:lnTo>
                  <a:pt x="0" y="6318164"/>
                </a:lnTo>
                <a:lnTo>
                  <a:pt x="0" y="0"/>
                </a:lnTo>
                <a:close/>
              </a:path>
            </a:pathLst>
          </a:custGeom>
          <a:blipFill>
            <a:blip r:embed="rId2"/>
            <a:stretch>
              <a:fillRect l="-8235" t="0" r="-8235" b="0"/>
            </a:stretch>
          </a:blipFill>
        </p:spPr>
      </p:sp>
      <p:sp>
        <p:nvSpPr>
          <p:cNvPr name="TextBox 3" id="3"/>
          <p:cNvSpPr txBox="true"/>
          <p:nvPr/>
        </p:nvSpPr>
        <p:spPr>
          <a:xfrm rot="0">
            <a:off x="460371" y="435632"/>
            <a:ext cx="18163570" cy="1062312"/>
          </a:xfrm>
          <a:prstGeom prst="rect">
            <a:avLst/>
          </a:prstGeom>
        </p:spPr>
        <p:txBody>
          <a:bodyPr anchor="t" rtlCol="false" tIns="0" lIns="0" bIns="0" rIns="0">
            <a:spAutoFit/>
          </a:bodyPr>
          <a:lstStyle/>
          <a:p>
            <a:pPr algn="l" marL="0" indent="0" lvl="0">
              <a:lnSpc>
                <a:spcPts val="8651"/>
              </a:lnSpc>
              <a:spcBef>
                <a:spcPct val="0"/>
              </a:spcBef>
            </a:pPr>
            <a:r>
              <a:rPr lang="en-US" b="true" sz="6179" u="none">
                <a:solidFill>
                  <a:srgbClr val="032F44"/>
                </a:solidFill>
                <a:latin typeface="Crimson Pro Bold"/>
                <a:ea typeface="Crimson Pro Bold"/>
                <a:cs typeface="Crimson Pro Bold"/>
                <a:sym typeface="Crimson Pro Bold"/>
              </a:rPr>
              <a:t>Home Health Wound Care Nurse in Utah</a:t>
            </a:r>
          </a:p>
        </p:txBody>
      </p:sp>
      <p:sp>
        <p:nvSpPr>
          <p:cNvPr name="TextBox 4" id="4"/>
          <p:cNvSpPr txBox="true"/>
          <p:nvPr/>
        </p:nvSpPr>
        <p:spPr>
          <a:xfrm rot="0">
            <a:off x="11600222" y="3829220"/>
            <a:ext cx="5024814" cy="5106219"/>
          </a:xfrm>
          <a:prstGeom prst="rect">
            <a:avLst/>
          </a:prstGeom>
        </p:spPr>
        <p:txBody>
          <a:bodyPr anchor="t" rtlCol="false" tIns="0" lIns="0" bIns="0" rIns="0">
            <a:spAutoFit/>
          </a:bodyPr>
          <a:lstStyle/>
          <a:p>
            <a:pPr algn="l" marL="0" indent="0" lvl="0">
              <a:lnSpc>
                <a:spcPts val="3675"/>
              </a:lnSpc>
              <a:spcBef>
                <a:spcPct val="0"/>
              </a:spcBef>
            </a:pPr>
            <a:r>
              <a:rPr lang="en-US" sz="2625" spc="52" u="none">
                <a:solidFill>
                  <a:srgbClr val="032F44"/>
                </a:solidFill>
                <a:latin typeface="Clear Sans"/>
                <a:ea typeface="Clear Sans"/>
                <a:cs typeface="Clear Sans"/>
                <a:sym typeface="Clear Sans"/>
              </a:rPr>
              <a:t>Searching for a home health wound care nurse in Utah? Solstice brings skilled care to your doorstep. Our nurses are experienced in wound management and provide personalized support to promote healing. We ensure you receive professional care without the need to leave the comfort of your home.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196416" y="920387"/>
            <a:ext cx="11202057" cy="3819376"/>
          </a:xfrm>
          <a:prstGeom prst="rect">
            <a:avLst/>
          </a:prstGeom>
        </p:spPr>
        <p:txBody>
          <a:bodyPr anchor="t" rtlCol="false" tIns="0" lIns="0" bIns="0" rIns="0">
            <a:spAutoFit/>
          </a:bodyPr>
          <a:lstStyle/>
          <a:p>
            <a:pPr algn="l" marL="0" indent="0" lvl="0">
              <a:lnSpc>
                <a:spcPts val="15000"/>
              </a:lnSpc>
            </a:pPr>
            <a:r>
              <a:rPr lang="en-US" b="true" sz="12500">
                <a:solidFill>
                  <a:srgbClr val="032F44"/>
                </a:solidFill>
                <a:latin typeface="Crimson Pro Bold"/>
                <a:ea typeface="Crimson Pro Bold"/>
                <a:cs typeface="Crimson Pro Bold"/>
                <a:sym typeface="Crimson Pro Bold"/>
              </a:rPr>
              <a:t>-:CONTACT US:-</a:t>
            </a:r>
          </a:p>
        </p:txBody>
      </p:sp>
      <p:sp>
        <p:nvSpPr>
          <p:cNvPr name="TextBox 3" id="3"/>
          <p:cNvSpPr txBox="true"/>
          <p:nvPr/>
        </p:nvSpPr>
        <p:spPr>
          <a:xfrm rot="0">
            <a:off x="1651451" y="7136504"/>
            <a:ext cx="9528177" cy="2114252"/>
          </a:xfrm>
          <a:prstGeom prst="rect">
            <a:avLst/>
          </a:prstGeom>
        </p:spPr>
        <p:txBody>
          <a:bodyPr anchor="t" rtlCol="false" tIns="0" lIns="0" bIns="0" rIns="0">
            <a:spAutoFit/>
          </a:bodyPr>
          <a:lstStyle/>
          <a:p>
            <a:pPr algn="l" marL="0" indent="0" lvl="0">
              <a:lnSpc>
                <a:spcPts val="4200"/>
              </a:lnSpc>
            </a:pPr>
            <a:r>
              <a:rPr lang="en-US" sz="3000" spc="300" u="sng">
                <a:solidFill>
                  <a:srgbClr val="032F44"/>
                </a:solidFill>
                <a:latin typeface="Clear Sans"/>
                <a:ea typeface="Clear Sans"/>
                <a:cs typeface="Clear Sans"/>
                <a:sym typeface="Clear Sans"/>
                <a:hlinkClick r:id="rId2" tooltip="https://www.solsticehc.com"/>
              </a:rPr>
              <a:t>WWW.SOLSTICEHC.COM</a:t>
            </a:r>
          </a:p>
          <a:p>
            <a:pPr algn="l" marL="0" indent="0" lvl="0">
              <a:lnSpc>
                <a:spcPts val="4200"/>
              </a:lnSpc>
            </a:pPr>
            <a:r>
              <a:rPr lang="en-US" sz="3000" spc="300">
                <a:solidFill>
                  <a:srgbClr val="032F44"/>
                </a:solidFill>
                <a:latin typeface="Clear Sans"/>
                <a:ea typeface="Clear Sans"/>
                <a:cs typeface="Clear Sans"/>
                <a:sym typeface="Clear Sans"/>
              </a:rPr>
              <a:t>(801) 485-1035</a:t>
            </a:r>
          </a:p>
          <a:p>
            <a:pPr algn="l" marL="0" indent="0" lvl="0">
              <a:lnSpc>
                <a:spcPts val="4200"/>
              </a:lnSpc>
            </a:pPr>
            <a:r>
              <a:rPr lang="en-US" sz="3000" spc="300">
                <a:solidFill>
                  <a:srgbClr val="032F44"/>
                </a:solidFill>
                <a:latin typeface="Clear Sans"/>
                <a:ea typeface="Clear Sans"/>
                <a:cs typeface="Clear Sans"/>
                <a:sym typeface="Clear Sans"/>
              </a:rPr>
              <a:t>1250 E. 3900 S. EAST MEDICAL TOWER SUITE 301 SALT LAKE CITY, UT 84124</a:t>
            </a:r>
          </a:p>
        </p:txBody>
      </p:sp>
      <p:sp>
        <p:nvSpPr>
          <p:cNvPr name="Freeform 4" id="4"/>
          <p:cNvSpPr/>
          <p:nvPr/>
        </p:nvSpPr>
        <p:spPr>
          <a:xfrm flipH="false" flipV="false" rot="0">
            <a:off x="13144500" y="0"/>
            <a:ext cx="10287000" cy="10287000"/>
          </a:xfrm>
          <a:custGeom>
            <a:avLst/>
            <a:gdLst/>
            <a:ahLst/>
            <a:cxnLst/>
            <a:rect r="r" b="b" t="t" l="l"/>
            <a:pathLst>
              <a:path h="10287000" w="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DAGS9QnteiU</dc:identifier>
  <dcterms:modified xsi:type="dcterms:W3CDTF">2011-08-01T06:04:30Z</dcterms:modified>
  <cp:revision>1</cp:revision>
  <dc:title>Wound Care Services Utah</dc:title>
</cp:coreProperties>
</file>